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hj4uwL6Oj6XoyW1LsgnFH8tNk5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17285308a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17285308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517285308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17285308a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17285308a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517285308a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17285308a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517285308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517285308a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17285308a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17285308a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517285308a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17285308a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17285308a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517285308a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FF984E">
                <a:alpha val="80000"/>
              </a:srgbClr>
            </a:gs>
            <a:gs pos="95000">
              <a:srgbClr val="22398A">
                <a:alpha val="80000"/>
              </a:srgbClr>
            </a:gs>
            <a:gs pos="100000">
              <a:srgbClr val="22398A">
                <a:alpha val="80000"/>
              </a:srgbClr>
            </a:gs>
          </a:gsLst>
          <a:lin ang="75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/>
          </a:blip>
          <a:srcRect b="0" l="1" r="27056" t="0"/>
          <a:stretch/>
        </p:blipFill>
        <p:spPr>
          <a:xfrm>
            <a:off x="294481" y="28353"/>
            <a:ext cx="8849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4"/>
          <p:cNvSpPr txBox="1"/>
          <p:nvPr>
            <p:ph type="ctrTitle"/>
          </p:nvPr>
        </p:nvSpPr>
        <p:spPr>
          <a:xfrm>
            <a:off x="0" y="4805130"/>
            <a:ext cx="9144000" cy="988472"/>
          </a:xfrm>
          <a:prstGeom prst="rect">
            <a:avLst/>
          </a:prstGeom>
          <a:solidFill>
            <a:srgbClr val="2D3642">
              <a:alpha val="80000"/>
            </a:srgbClr>
          </a:solidFill>
          <a:ln>
            <a:noFill/>
          </a:ln>
        </p:spPr>
        <p:txBody>
          <a:bodyPr anchorCtr="0" anchor="ctr" bIns="252000" lIns="432000" spcFirstLastPara="1" rIns="432000" wrap="square" tIns="2880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0" y="5915751"/>
            <a:ext cx="9144000" cy="785921"/>
          </a:xfrm>
          <a:prstGeom prst="rect">
            <a:avLst/>
          </a:prstGeom>
          <a:noFill/>
          <a:ln>
            <a:noFill/>
          </a:ln>
        </p:spPr>
        <p:txBody>
          <a:bodyPr anchorCtr="0" anchor="t" bIns="252000" lIns="432000" spcFirstLastPara="1" rIns="432000" wrap="square" tIns="2520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25" y="391150"/>
            <a:ext cx="1097901" cy="3413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/>
        </p:nvSpPr>
        <p:spPr>
          <a:xfrm>
            <a:off x="294481" y="2736503"/>
            <a:ext cx="35190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Real-time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Analytics</a:t>
            </a:r>
            <a:r>
              <a:rPr b="1" lang="en-US" sz="2800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 for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2F2F2"/>
                </a:solidFill>
                <a:latin typeface="Roboto Slab"/>
                <a:ea typeface="Roboto Slab"/>
                <a:cs typeface="Roboto Slab"/>
                <a:sym typeface="Roboto Slab"/>
              </a:rPr>
              <a:t>Internet of Sports</a:t>
            </a:r>
            <a:endParaRPr b="1" sz="2800">
              <a:solidFill>
                <a:srgbClr val="F2F2F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" name="Google Shape;21;p14"/>
          <p:cNvSpPr txBox="1"/>
          <p:nvPr/>
        </p:nvSpPr>
        <p:spPr>
          <a:xfrm>
            <a:off x="469925" y="4156067"/>
            <a:ext cx="35190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Marie Curie European Training Network</a:t>
            </a:r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415925" y="4156067"/>
            <a:ext cx="54000" cy="3077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0" y="969423"/>
            <a:ext cx="9144000" cy="5319617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533400" y="-1"/>
            <a:ext cx="8610600" cy="34151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oboto Slab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533400" y="3415144"/>
            <a:ext cx="8610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6"/>
          <p:cNvSpPr/>
          <p:nvPr/>
        </p:nvSpPr>
        <p:spPr>
          <a:xfrm>
            <a:off x="1" y="0"/>
            <a:ext cx="5333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0" y="0"/>
            <a:ext cx="17318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0" y="879417"/>
            <a:ext cx="4514850" cy="53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4629150" y="879417"/>
            <a:ext cx="4514850" cy="5355128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b="0" i="0" sz="2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0" y="969423"/>
            <a:ext cx="9144000" cy="5319617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04801" y="6412482"/>
            <a:ext cx="804143" cy="2500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rais-itn.e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ho.int/news-room/fact-sheets/detail/falls" TargetMode="External"/><Relationship Id="rId4" Type="http://schemas.openxmlformats.org/officeDocument/2006/relationships/hyperlink" Target="https://www.cdc.gov/injury/features/older-adult-falls/index.html" TargetMode="External"/><Relationship Id="rId5" Type="http://schemas.openxmlformats.org/officeDocument/2006/relationships/hyperlink" Target="https://www.lively.com/health-and-aging/what-is-fall-detection/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6.png"/><Relationship Id="rId13" Type="http://schemas.openxmlformats.org/officeDocument/2006/relationships/image" Target="../media/image2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5" Type="http://schemas.openxmlformats.org/officeDocument/2006/relationships/image" Target="../media/image22.png"/><Relationship Id="rId1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0" y="4805130"/>
            <a:ext cx="9144000" cy="988472"/>
          </a:xfrm>
          <a:prstGeom prst="rect">
            <a:avLst/>
          </a:prstGeom>
          <a:solidFill>
            <a:srgbClr val="2D3642">
              <a:alpha val="80000"/>
            </a:srgbClr>
          </a:solidFill>
          <a:ln>
            <a:noFill/>
          </a:ln>
        </p:spPr>
        <p:txBody>
          <a:bodyPr anchorCtr="0" anchor="ctr" bIns="252000" lIns="432000" spcFirstLastPara="1" rIns="432000" wrap="square" tIns="288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</a:pPr>
            <a:r>
              <a:rPr lang="en-US"/>
              <a:t>Detecting falls as OODs</a:t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-75650" y="6004001"/>
            <a:ext cx="91440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52000" lIns="432000" spcFirstLastPara="1" rIns="432000" wrap="square" tIns="252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Debaditya Roy, KTH/Qamcom Research and Technology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Title of Meeting, Location, dates</a:t>
            </a:r>
            <a:endParaRPr b="1"/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</a:pPr>
            <a:r>
              <a:rPr lang="en-US"/>
              <a:t>Social</a:t>
            </a:r>
            <a:endParaRPr/>
          </a:p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1" name="Google Shape;151;p8"/>
          <p:cNvGrpSpPr/>
          <p:nvPr/>
        </p:nvGrpSpPr>
        <p:grpSpPr>
          <a:xfrm>
            <a:off x="3987872" y="2402063"/>
            <a:ext cx="1168256" cy="1167761"/>
            <a:chOff x="2697" y="852"/>
            <a:chExt cx="2362" cy="2361"/>
          </a:xfrm>
        </p:grpSpPr>
        <p:sp>
          <p:nvSpPr>
            <p:cNvPr id="152" name="Google Shape;152;p8"/>
            <p:cNvSpPr/>
            <p:nvPr/>
          </p:nvSpPr>
          <p:spPr>
            <a:xfrm>
              <a:off x="2697" y="852"/>
              <a:ext cx="2362" cy="2361"/>
            </a:xfrm>
            <a:custGeom>
              <a:rect b="b" l="l" r="r" t="t"/>
              <a:pathLst>
                <a:path extrusionOk="0" h="4918" w="4919">
                  <a:moveTo>
                    <a:pt x="2459" y="0"/>
                  </a:moveTo>
                  <a:cubicBezTo>
                    <a:pt x="1101" y="0"/>
                    <a:pt x="0" y="1101"/>
                    <a:pt x="0" y="2459"/>
                  </a:cubicBezTo>
                  <a:cubicBezTo>
                    <a:pt x="0" y="3817"/>
                    <a:pt x="1101" y="4918"/>
                    <a:pt x="2459" y="4918"/>
                  </a:cubicBezTo>
                  <a:cubicBezTo>
                    <a:pt x="3004" y="4918"/>
                    <a:pt x="3508" y="4740"/>
                    <a:pt x="3916" y="4440"/>
                  </a:cubicBezTo>
                  <a:cubicBezTo>
                    <a:pt x="3895" y="4439"/>
                    <a:pt x="3874" y="4429"/>
                    <a:pt x="3857" y="4411"/>
                  </a:cubicBezTo>
                  <a:lnTo>
                    <a:pt x="3455" y="3961"/>
                  </a:lnTo>
                  <a:lnTo>
                    <a:pt x="3238" y="4295"/>
                  </a:lnTo>
                  <a:lnTo>
                    <a:pt x="3059" y="3390"/>
                  </a:lnTo>
                  <a:lnTo>
                    <a:pt x="3980" y="3676"/>
                  </a:lnTo>
                  <a:lnTo>
                    <a:pt x="3584" y="3846"/>
                  </a:lnTo>
                  <a:lnTo>
                    <a:pt x="3986" y="4296"/>
                  </a:lnTo>
                  <a:cubicBezTo>
                    <a:pt x="4005" y="4318"/>
                    <a:pt x="4011" y="4345"/>
                    <a:pt x="4006" y="4370"/>
                  </a:cubicBezTo>
                  <a:cubicBezTo>
                    <a:pt x="4563" y="3919"/>
                    <a:pt x="4919" y="3230"/>
                    <a:pt x="4919" y="2459"/>
                  </a:cubicBezTo>
                  <a:cubicBezTo>
                    <a:pt x="4919" y="1101"/>
                    <a:pt x="3817" y="0"/>
                    <a:pt x="2459" y="0"/>
                  </a:cubicBezTo>
                  <a:close/>
                  <a:moveTo>
                    <a:pt x="2459" y="0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990" y="1839"/>
              <a:ext cx="582" cy="434"/>
            </a:xfrm>
            <a:custGeom>
              <a:rect b="b" l="l" r="r" t="t"/>
              <a:pathLst>
                <a:path extrusionOk="0" h="904" w="1210">
                  <a:moveTo>
                    <a:pt x="308" y="578"/>
                  </a:moveTo>
                  <a:lnTo>
                    <a:pt x="330" y="703"/>
                  </a:lnTo>
                  <a:lnTo>
                    <a:pt x="333" y="704"/>
                  </a:lnTo>
                  <a:lnTo>
                    <a:pt x="360" y="578"/>
                  </a:lnTo>
                  <a:lnTo>
                    <a:pt x="543" y="0"/>
                  </a:lnTo>
                  <a:lnTo>
                    <a:pt x="668" y="0"/>
                  </a:lnTo>
                  <a:lnTo>
                    <a:pt x="850" y="578"/>
                  </a:lnTo>
                  <a:lnTo>
                    <a:pt x="879" y="715"/>
                  </a:lnTo>
                  <a:lnTo>
                    <a:pt x="882" y="715"/>
                  </a:lnTo>
                  <a:lnTo>
                    <a:pt x="910" y="578"/>
                  </a:lnTo>
                  <a:lnTo>
                    <a:pt x="1056" y="0"/>
                  </a:lnTo>
                  <a:lnTo>
                    <a:pt x="1210" y="0"/>
                  </a:lnTo>
                  <a:lnTo>
                    <a:pt x="948" y="904"/>
                  </a:lnTo>
                  <a:lnTo>
                    <a:pt x="823" y="904"/>
                  </a:lnTo>
                  <a:lnTo>
                    <a:pt x="644" y="347"/>
                  </a:lnTo>
                  <a:lnTo>
                    <a:pt x="605" y="185"/>
                  </a:lnTo>
                  <a:lnTo>
                    <a:pt x="602" y="185"/>
                  </a:lnTo>
                  <a:lnTo>
                    <a:pt x="564" y="347"/>
                  </a:lnTo>
                  <a:lnTo>
                    <a:pt x="389" y="904"/>
                  </a:lnTo>
                  <a:lnTo>
                    <a:pt x="263" y="904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308" y="578"/>
                  </a:lnTo>
                  <a:close/>
                  <a:moveTo>
                    <a:pt x="308" y="5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613" y="1839"/>
              <a:ext cx="580" cy="434"/>
            </a:xfrm>
            <a:custGeom>
              <a:rect b="b" l="l" r="r" t="t"/>
              <a:pathLst>
                <a:path extrusionOk="0" h="904" w="1208">
                  <a:moveTo>
                    <a:pt x="306" y="578"/>
                  </a:moveTo>
                  <a:lnTo>
                    <a:pt x="328" y="703"/>
                  </a:lnTo>
                  <a:lnTo>
                    <a:pt x="331" y="704"/>
                  </a:lnTo>
                  <a:lnTo>
                    <a:pt x="358" y="578"/>
                  </a:lnTo>
                  <a:lnTo>
                    <a:pt x="541" y="0"/>
                  </a:lnTo>
                  <a:lnTo>
                    <a:pt x="666" y="0"/>
                  </a:lnTo>
                  <a:lnTo>
                    <a:pt x="848" y="578"/>
                  </a:lnTo>
                  <a:lnTo>
                    <a:pt x="877" y="715"/>
                  </a:lnTo>
                  <a:lnTo>
                    <a:pt x="879" y="715"/>
                  </a:lnTo>
                  <a:lnTo>
                    <a:pt x="908" y="578"/>
                  </a:lnTo>
                  <a:lnTo>
                    <a:pt x="1054" y="0"/>
                  </a:lnTo>
                  <a:lnTo>
                    <a:pt x="1208" y="0"/>
                  </a:lnTo>
                  <a:lnTo>
                    <a:pt x="946" y="904"/>
                  </a:lnTo>
                  <a:lnTo>
                    <a:pt x="821" y="904"/>
                  </a:lnTo>
                  <a:lnTo>
                    <a:pt x="642" y="347"/>
                  </a:lnTo>
                  <a:lnTo>
                    <a:pt x="603" y="185"/>
                  </a:lnTo>
                  <a:lnTo>
                    <a:pt x="601" y="185"/>
                  </a:lnTo>
                  <a:lnTo>
                    <a:pt x="563" y="347"/>
                  </a:lnTo>
                  <a:lnTo>
                    <a:pt x="388" y="904"/>
                  </a:lnTo>
                  <a:lnTo>
                    <a:pt x="262" y="904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306" y="578"/>
                  </a:lnTo>
                  <a:close/>
                  <a:moveTo>
                    <a:pt x="306" y="5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234" y="1839"/>
              <a:ext cx="581" cy="434"/>
            </a:xfrm>
            <a:custGeom>
              <a:rect b="b" l="l" r="r" t="t"/>
              <a:pathLst>
                <a:path extrusionOk="0" h="904" w="1210">
                  <a:moveTo>
                    <a:pt x="308" y="578"/>
                  </a:moveTo>
                  <a:lnTo>
                    <a:pt x="330" y="703"/>
                  </a:lnTo>
                  <a:lnTo>
                    <a:pt x="333" y="704"/>
                  </a:lnTo>
                  <a:lnTo>
                    <a:pt x="360" y="578"/>
                  </a:lnTo>
                  <a:lnTo>
                    <a:pt x="543" y="0"/>
                  </a:lnTo>
                  <a:lnTo>
                    <a:pt x="668" y="0"/>
                  </a:lnTo>
                  <a:lnTo>
                    <a:pt x="850" y="578"/>
                  </a:lnTo>
                  <a:lnTo>
                    <a:pt x="879" y="715"/>
                  </a:lnTo>
                  <a:lnTo>
                    <a:pt x="881" y="715"/>
                  </a:lnTo>
                  <a:lnTo>
                    <a:pt x="910" y="578"/>
                  </a:lnTo>
                  <a:lnTo>
                    <a:pt x="1056" y="0"/>
                  </a:lnTo>
                  <a:lnTo>
                    <a:pt x="1210" y="0"/>
                  </a:lnTo>
                  <a:lnTo>
                    <a:pt x="948" y="904"/>
                  </a:lnTo>
                  <a:lnTo>
                    <a:pt x="823" y="904"/>
                  </a:lnTo>
                  <a:lnTo>
                    <a:pt x="644" y="347"/>
                  </a:lnTo>
                  <a:lnTo>
                    <a:pt x="605" y="185"/>
                  </a:lnTo>
                  <a:lnTo>
                    <a:pt x="603" y="185"/>
                  </a:lnTo>
                  <a:lnTo>
                    <a:pt x="565" y="347"/>
                  </a:lnTo>
                  <a:lnTo>
                    <a:pt x="390" y="904"/>
                  </a:lnTo>
                  <a:lnTo>
                    <a:pt x="263" y="904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308" y="578"/>
                  </a:lnTo>
                  <a:close/>
                  <a:moveTo>
                    <a:pt x="308" y="5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" name="Google Shape;156;p8"/>
          <p:cNvSpPr/>
          <p:nvPr/>
        </p:nvSpPr>
        <p:spPr>
          <a:xfrm>
            <a:off x="1" y="3994272"/>
            <a:ext cx="91439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www.rais-itn.eu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Title of Meeting, Location, dates</a:t>
            </a:r>
            <a:endParaRPr b="1"/>
          </a:p>
        </p:txBody>
      </p:sp>
      <p:sp>
        <p:nvSpPr>
          <p:cNvPr id="162" name="Google Shape;162;p9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0" y="2890306"/>
            <a:ext cx="9144000" cy="1077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1358" y="626340"/>
            <a:ext cx="1841285" cy="572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</a:pPr>
            <a:r>
              <a:rPr lang="en-US"/>
              <a:t>Detecting falls in time might save a life</a:t>
            </a:r>
            <a:endParaRPr/>
          </a:p>
        </p:txBody>
      </p:sp>
      <p:sp>
        <p:nvSpPr>
          <p:cNvPr id="59" name="Google Shape;59;p2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>
                <a:solidFill>
                  <a:srgbClr val="FF0000"/>
                </a:solidFill>
              </a:rPr>
              <a:t>Second leading</a:t>
            </a:r>
            <a:r>
              <a:rPr lang="en-US" sz="2500"/>
              <a:t> cause of </a:t>
            </a:r>
            <a:r>
              <a:rPr b="1" lang="en-US" sz="2500">
                <a:solidFill>
                  <a:srgbClr val="FF0000"/>
                </a:solidFill>
              </a:rPr>
              <a:t>unintentional</a:t>
            </a:r>
            <a:r>
              <a:rPr b="1" lang="en-US" sz="2500">
                <a:solidFill>
                  <a:srgbClr val="FF0000"/>
                </a:solidFill>
              </a:rPr>
              <a:t> deaths</a:t>
            </a:r>
            <a:r>
              <a:rPr lang="en-US" sz="2500">
                <a:solidFill>
                  <a:srgbClr val="FF0000"/>
                </a:solidFill>
              </a:rPr>
              <a:t>. [3]</a:t>
            </a:r>
            <a:endParaRPr sz="2500">
              <a:solidFill>
                <a:srgbClr val="FF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>
                <a:solidFill>
                  <a:srgbClr val="980000"/>
                </a:solidFill>
              </a:rPr>
              <a:t>~ 36 million</a:t>
            </a:r>
            <a:r>
              <a:rPr lang="en-US" sz="2500"/>
              <a:t> falls resulting in </a:t>
            </a:r>
            <a:r>
              <a:rPr b="1" lang="en-US" sz="2500">
                <a:solidFill>
                  <a:srgbClr val="980000"/>
                </a:solidFill>
              </a:rPr>
              <a:t>3000</a:t>
            </a:r>
            <a:r>
              <a:rPr lang="en-US" sz="2500"/>
              <a:t> deaths. [4]</a:t>
            </a:r>
            <a:endParaRPr sz="25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</a:pPr>
            <a:r>
              <a:rPr b="1" lang="en-US" sz="2500">
                <a:solidFill>
                  <a:srgbClr val="0000FF"/>
                </a:solidFill>
              </a:rPr>
              <a:t>&gt; 20 %</a:t>
            </a:r>
            <a:r>
              <a:rPr lang="en-US" sz="2500"/>
              <a:t> of falls result in hospitalization. [4]</a:t>
            </a:r>
            <a:endParaRPr sz="25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60" name="Google Shape;60;p2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Title of Meeting, Location, dates</a:t>
            </a:r>
            <a:endParaRPr sz="1200"/>
          </a:p>
        </p:txBody>
      </p:sp>
      <p:pic>
        <p:nvPicPr>
          <p:cNvPr id="62" name="Google Shape;6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75" y="3706325"/>
            <a:ext cx="5168700" cy="23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17285308a_0_1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we do about it?</a:t>
            </a:r>
            <a:endParaRPr/>
          </a:p>
        </p:txBody>
      </p:sp>
      <p:sp>
        <p:nvSpPr>
          <p:cNvPr id="69" name="Google Shape;69;g1517285308a_0_1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Part of the answer is in </a:t>
            </a:r>
            <a:r>
              <a:rPr b="1" lang="en-US">
                <a:solidFill>
                  <a:srgbClr val="6AA84F"/>
                </a:solidFill>
              </a:rPr>
              <a:t>the data</a:t>
            </a:r>
            <a:r>
              <a:rPr lang="en-US">
                <a:solidFill>
                  <a:srgbClr val="6AA84F"/>
                </a:solidFill>
              </a:rPr>
              <a:t>.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g1517285308a_0_1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g1517285308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488" y="1702325"/>
            <a:ext cx="1550688" cy="12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517285308a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8189" y="1918979"/>
            <a:ext cx="4570322" cy="8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517285308a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8549" y="3981924"/>
            <a:ext cx="2980775" cy="20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517285308a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2900" y="4016275"/>
            <a:ext cx="2581101" cy="19358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517285308a_0_1"/>
          <p:cNvSpPr txBox="1"/>
          <p:nvPr/>
        </p:nvSpPr>
        <p:spPr>
          <a:xfrm>
            <a:off x="229050" y="3152188"/>
            <a:ext cx="86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20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Efficient alert systems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17285308a_0_12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Methodologies and caveats</a:t>
            </a:r>
            <a:endParaRPr b="1"/>
          </a:p>
        </p:txBody>
      </p:sp>
      <p:sp>
        <p:nvSpPr>
          <p:cNvPr id="82" name="Google Shape;82;g1517285308a_0_12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classic ML </a:t>
            </a:r>
            <a:r>
              <a:rPr b="1" lang="en-US"/>
              <a:t>classification task.</a:t>
            </a:r>
            <a:endParaRPr b="1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Falls are</a:t>
            </a:r>
            <a:r>
              <a:rPr b="1" lang="en-US"/>
              <a:t> stochastic </a:t>
            </a:r>
            <a:r>
              <a:rPr lang="en-US"/>
              <a:t>in nature.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Difficult to </a:t>
            </a:r>
            <a:r>
              <a:rPr b="1" lang="en-US"/>
              <a:t>emulate real falls</a:t>
            </a:r>
            <a:r>
              <a:rPr lang="en-US"/>
              <a:t> through data.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Needs well curated dataset.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Reformulating the </a:t>
            </a:r>
            <a:r>
              <a:rPr b="1" lang="en-US"/>
              <a:t>research question.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3" name="Google Shape;83;g1517285308a_0_12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g1517285308a_0_12"/>
          <p:cNvSpPr/>
          <p:nvPr/>
        </p:nvSpPr>
        <p:spPr>
          <a:xfrm>
            <a:off x="130275" y="4692014"/>
            <a:ext cx="8883438" cy="2977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Can we detect falls as out of distribution data?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17285308a_0_21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Our proposed method - Deep time ensembles [1][2]</a:t>
            </a:r>
            <a:endParaRPr b="1"/>
          </a:p>
        </p:txBody>
      </p:sp>
      <p:sp>
        <p:nvSpPr>
          <p:cNvPr id="91" name="Google Shape;91;g1517285308a_0_21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517285308a_0_21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1517285308a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308" y="1091887"/>
            <a:ext cx="7386593" cy="50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17285308a_0_29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And a lot more in the poster………</a:t>
            </a:r>
            <a:endParaRPr b="1"/>
          </a:p>
        </p:txBody>
      </p:sp>
      <p:sp>
        <p:nvSpPr>
          <p:cNvPr id="100" name="Google Shape;100;g1517285308a_0_29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517285308a_0_29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g1517285308a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575" y="1301625"/>
            <a:ext cx="7022848" cy="477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17285308a_0_45"/>
          <p:cNvSpPr txBox="1"/>
          <p:nvPr>
            <p:ph type="title"/>
          </p:nvPr>
        </p:nvSpPr>
        <p:spPr>
          <a:xfrm>
            <a:off x="0" y="0"/>
            <a:ext cx="9144000" cy="969300"/>
          </a:xfrm>
          <a:prstGeom prst="rect">
            <a:avLst/>
          </a:prstGeom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09" name="Google Shape;109;g1517285308a_0_45"/>
          <p:cNvSpPr txBox="1"/>
          <p:nvPr>
            <p:ph idx="1" type="body"/>
          </p:nvPr>
        </p:nvSpPr>
        <p:spPr>
          <a:xfrm>
            <a:off x="0" y="969423"/>
            <a:ext cx="9144000" cy="5319600"/>
          </a:xfrm>
          <a:prstGeom prst="rect">
            <a:avLst/>
          </a:prstGeom>
        </p:spPr>
        <p:txBody>
          <a:bodyPr anchorCtr="0" anchor="t" bIns="288000" lIns="288000" spcFirstLastPara="1" rIns="288000" wrap="square" tIns="288000">
            <a:normAutofit fontScale="92500" lnSpcReduction="20000"/>
          </a:bodyPr>
          <a:lstStyle/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Roy, Debaditya, Vangjush Komini, and Sarunas Girdzijauskas. "Out-of-distribution in Human Activity Recognition." </a:t>
            </a:r>
            <a:r>
              <a:rPr i="1"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2022 Swedish Artificial Intelligence Society Workshop (SAIS)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IEEE, 2022.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Roy, Debaditya, Sarunas Girdzijauskas, and Serghei Socolovschi. "Confidence-calibrated human activity recognition." </a:t>
            </a:r>
            <a:r>
              <a:rPr i="1"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21.19 (2021): 6566.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https://www.who.int/news-room/fact-sheets/detail/falls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https://www.cdc.gov/injury/features/older-adult-falls/index.html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0832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AutoNum type="arabicPeriod"/>
            </a:pPr>
            <a:r>
              <a:rPr lang="en-US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https://www.lively.com/health-and-aging/what-is-fall-detection/</a:t>
            </a:r>
            <a:r>
              <a:rPr lang="en-US" sz="14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517285308a_0_45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</a:pPr>
            <a:r>
              <a:rPr lang="en-US"/>
              <a:t>Beneficiaries / Partners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0" y="1003073"/>
            <a:ext cx="9144000" cy="53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88000" lIns="288000" spcFirstLastPara="1" rIns="288000" wrap="square" tIns="2880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 sz="2400" u="sng" cap="none"/>
              <a:t>BENEFICIARIES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b="1" lang="en-US" sz="2400" u="sng" cap="none"/>
              <a:t>PARTNERS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18" name="Google Shape;118;p6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9" name="Google Shape;119;p6"/>
          <p:cNvGrpSpPr/>
          <p:nvPr/>
        </p:nvGrpSpPr>
        <p:grpSpPr>
          <a:xfrm>
            <a:off x="-1" y="4163714"/>
            <a:ext cx="9143999" cy="1880910"/>
            <a:chOff x="1" y="4475441"/>
            <a:chExt cx="9143999" cy="1880910"/>
          </a:xfrm>
        </p:grpSpPr>
        <p:pic>
          <p:nvPicPr>
            <p:cNvPr id="120" name="Google Shape;12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" y="447544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86001" y="447544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72001" y="447544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658001" y="447544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3999" y="447544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99803" y="545635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20291" y="545635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6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Title of Meeting, Location, dates</a:t>
            </a:r>
            <a:endParaRPr b="1" sz="1200"/>
          </a:p>
        </p:txBody>
      </p:sp>
      <p:grpSp>
        <p:nvGrpSpPr>
          <p:cNvPr id="128" name="Google Shape;128;p6"/>
          <p:cNvGrpSpPr/>
          <p:nvPr/>
        </p:nvGrpSpPr>
        <p:grpSpPr>
          <a:xfrm>
            <a:off x="-1" y="1862887"/>
            <a:ext cx="9143999" cy="900000"/>
            <a:chOff x="1" y="1711321"/>
            <a:chExt cx="9143999" cy="900000"/>
          </a:xfrm>
        </p:grpSpPr>
        <p:pic>
          <p:nvPicPr>
            <p:cNvPr id="129" name="Google Shape;129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" y="171132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30726" y="1711321"/>
              <a:ext cx="1600000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019894" y="171132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509056" y="171132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543999" y="1711321"/>
              <a:ext cx="1600001" cy="90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02650" y="2147625"/>
            <a:ext cx="1671275" cy="4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idx="11" type="ftr"/>
          </p:nvPr>
        </p:nvSpPr>
        <p:spPr>
          <a:xfrm>
            <a:off x="1157434" y="6356351"/>
            <a:ext cx="7266566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Title of Meeting, Location, dates</a:t>
            </a:r>
            <a:endParaRPr b="1" sz="1200"/>
          </a:p>
        </p:txBody>
      </p:sp>
      <p:sp>
        <p:nvSpPr>
          <p:cNvPr id="140" name="Google Shape;140;p7"/>
          <p:cNvSpPr txBox="1"/>
          <p:nvPr>
            <p:ph type="title"/>
          </p:nvPr>
        </p:nvSpPr>
        <p:spPr>
          <a:xfrm>
            <a:off x="0" y="0"/>
            <a:ext cx="9144000" cy="9694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88000" lIns="288000" spcFirstLastPara="1" rIns="288000" wrap="square" tIns="288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</a:pPr>
            <a:r>
              <a:rPr lang="en-US"/>
              <a:t>Acknowledgement</a:t>
            </a:r>
            <a:endParaRPr/>
          </a:p>
        </p:txBody>
      </p:sp>
      <p:pic>
        <p:nvPicPr>
          <p:cNvPr id="141" name="Google Shape;14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7447" y="2570835"/>
            <a:ext cx="3489107" cy="109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>
            <p:ph idx="12" type="sldNum"/>
          </p:nvPr>
        </p:nvSpPr>
        <p:spPr>
          <a:xfrm>
            <a:off x="8424000" y="6356351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1437409" y="3874946"/>
            <a:ext cx="626918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project has received funding from the European Union’s Horizon 2020 research and innovation programme under the Marie Skłodowska-Curie grant agreement Innovative Training Networks (ITN) - RAIS No 813162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AIS">
      <a:dk1>
        <a:srgbClr val="000000"/>
      </a:dk1>
      <a:lt1>
        <a:srgbClr val="FFFFFF"/>
      </a:lt1>
      <a:dk2>
        <a:srgbClr val="3C4858"/>
      </a:dk2>
      <a:lt2>
        <a:srgbClr val="EEEEEE"/>
      </a:lt2>
      <a:accent1>
        <a:srgbClr val="22398A"/>
      </a:accent1>
      <a:accent2>
        <a:srgbClr val="5962B9"/>
      </a:accent2>
      <a:accent3>
        <a:srgbClr val="FF984E"/>
      </a:accent3>
      <a:accent4>
        <a:srgbClr val="FFC194"/>
      </a:accent4>
      <a:accent5>
        <a:srgbClr val="6F3B55"/>
      </a:accent5>
      <a:accent6>
        <a:srgbClr val="C490AA"/>
      </a:accent6>
      <a:hlink>
        <a:srgbClr val="5962B9"/>
      </a:hlink>
      <a:folHlink>
        <a:srgbClr val="5962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2019-01-10T09:02:04Z</dcterms:created>
  <dc:creator>Andreas Andreou</dc:creator>
</cp:coreProperties>
</file>